
<file path=[Content_Types].xml><?xml version="1.0" encoding="utf-8"?>
<Types xmlns="http://schemas.openxmlformats.org/package/2006/content-types">
  <Default Extension="xml" ContentType="application/xml"/>
  <Default Extension="jpeg" ContentType="image/jpeg"/>
  <Default Extension="tiff" ContentType="image/tiff"/>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9" r:id="rId2"/>
  </p:sldIdLst>
  <p:sldSz cx="9906000" cy="6858000" type="A4"/>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6" userDrawn="1">
          <p15:clr>
            <a:srgbClr val="A4A3A4"/>
          </p15:clr>
        </p15:guide>
        <p15:guide id="2" pos="172" userDrawn="1">
          <p15:clr>
            <a:srgbClr val="A4A3A4"/>
          </p15:clr>
        </p15:guide>
        <p15:guide id="3" pos="6068" userDrawn="1">
          <p15:clr>
            <a:srgbClr val="A4A3A4"/>
          </p15:clr>
        </p15:guide>
        <p15:guide id="4" pos="3120" userDrawn="1">
          <p15:clr>
            <a:srgbClr val="A4A3A4"/>
          </p15:clr>
        </p15:guide>
        <p15:guide id="5" orient="horz" pos="913" userDrawn="1">
          <p15:clr>
            <a:srgbClr val="A4A3A4"/>
          </p15:clr>
        </p15:guide>
        <p15:guide id="6" orient="horz" pos="1026" userDrawn="1">
          <p15:clr>
            <a:srgbClr val="A4A3A4"/>
          </p15:clr>
        </p15:guide>
        <p15:guide id="7" orient="horz" pos="2273" userDrawn="1">
          <p15:clr>
            <a:srgbClr val="A4A3A4"/>
          </p15:clr>
        </p15:guide>
        <p15:guide id="8" orient="horz" pos="2160" userDrawn="1">
          <p15:clr>
            <a:srgbClr val="A4A3A4"/>
          </p15:clr>
        </p15:guide>
        <p15:guide id="9" orient="horz" pos="3339" userDrawn="1">
          <p15:clr>
            <a:srgbClr val="A4A3A4"/>
          </p15:clr>
        </p15:guide>
        <p15:guide id="10" orient="horz" pos="3884" userDrawn="1">
          <p15:clr>
            <a:srgbClr val="A4A3A4"/>
          </p15:clr>
        </p15:guide>
        <p15:guide id="11" orient="horz" pos="2750" userDrawn="1">
          <p15:clr>
            <a:srgbClr val="A4A3A4"/>
          </p15:clr>
        </p15:guide>
        <p15:guide id="12" orient="horz" pos="2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400"/>
    <a:srgbClr val="00338C"/>
    <a:srgbClr val="FF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showGuides="1">
      <p:cViewPr>
        <p:scale>
          <a:sx n="120" d="100"/>
          <a:sy n="120" d="100"/>
        </p:scale>
        <p:origin x="408" y="832"/>
      </p:cViewPr>
      <p:guideLst>
        <p:guide orient="horz" pos="686"/>
        <p:guide pos="172"/>
        <p:guide pos="6068"/>
        <p:guide pos="3120"/>
        <p:guide orient="horz" pos="913"/>
        <p:guide orient="horz" pos="1026"/>
        <p:guide orient="horz" pos="2273"/>
        <p:guide orient="horz" pos="2160"/>
        <p:guide orient="horz" pos="3339"/>
        <p:guide orient="horz" pos="3884"/>
        <p:guide orient="horz" pos="2750"/>
        <p:guide orient="horz" pos="2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tags" Target="tags/tag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00F33A-7DAE-4FF5-A0C8-018833A047AE}" type="datetimeFigureOut">
              <a:rPr lang="de-DE" smtClean="0"/>
              <a:t>29.09.16</a:t>
            </a:fld>
            <a:endParaRPr lang="de-DE"/>
          </a:p>
        </p:txBody>
      </p:sp>
      <p:sp>
        <p:nvSpPr>
          <p:cNvPr id="4" name="Folienbildplatzhalt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F92CA-FBB0-4201-90D3-4F9383740C21}" type="slidenum">
              <a:rPr lang="de-DE" smtClean="0"/>
              <a:t>‹Nr.›</a:t>
            </a:fld>
            <a:endParaRPr lang="de-DE"/>
          </a:p>
        </p:txBody>
      </p:sp>
    </p:spTree>
    <p:extLst>
      <p:ext uri="{BB962C8B-B14F-4D97-AF65-F5344CB8AC3E}">
        <p14:creationId xmlns:p14="http://schemas.microsoft.com/office/powerpoint/2010/main" val="2838396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81776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2387769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24825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030083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11164E62-7A48-46A1-B3FB-B1104C695932}" type="datetimeFigureOut">
              <a:rPr lang="de-DE" smtClean="0"/>
              <a:t>29.09.16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56781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11164E62-7A48-46A1-B3FB-B1104C695932}" type="datetimeFigureOut">
              <a:rPr lang="de-DE" smtClean="0"/>
              <a:t>29.09.16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239101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2329" y="2505075"/>
            <a:ext cx="4190702"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14913" y="2505075"/>
            <a:ext cx="4211340"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11164E62-7A48-46A1-B3FB-B1104C695932}" type="datetimeFigureOut">
              <a:rPr lang="de-DE" smtClean="0"/>
              <a:t>29.09.16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216962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11164E62-7A48-46A1-B3FB-B1104C695932}" type="datetimeFigureOut">
              <a:rPr lang="de-DE" smtClean="0"/>
              <a:t>29.09.16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966666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64E62-7A48-46A1-B3FB-B1104C695932}" type="datetimeFigureOut">
              <a:rPr lang="de-DE" smtClean="0"/>
              <a:t>29.09.16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407695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11164E62-7A48-46A1-B3FB-B1104C695932}" type="datetimeFigureOut">
              <a:rPr lang="de-DE" smtClean="0"/>
              <a:t>29.09.16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1222762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11164E62-7A48-46A1-B3FB-B1104C695932}" type="datetimeFigureOut">
              <a:rPr lang="de-DE" smtClean="0"/>
              <a:t>29.09.16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ECEC5F8-EAAA-4218-8E94-51DDFF584678}" type="slidenum">
              <a:rPr lang="de-DE" smtClean="0"/>
              <a:t>‹Nr.›</a:t>
            </a:fld>
            <a:endParaRPr lang="de-DE"/>
          </a:p>
        </p:txBody>
      </p:sp>
    </p:spTree>
    <p:extLst>
      <p:ext uri="{BB962C8B-B14F-4D97-AF65-F5344CB8AC3E}">
        <p14:creationId xmlns:p14="http://schemas.microsoft.com/office/powerpoint/2010/main" val="315498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tags" Target="../tags/tag2.xml"/><Relationship Id="rId15" Type="http://schemas.openxmlformats.org/officeDocument/2006/relationships/oleObject" Target="../embeddings/oleObject1.bin"/><Relationship Id="rId16"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64E62-7A48-46A1-B3FB-B1104C695932}" type="datetimeFigureOut">
              <a:rPr lang="de-DE" smtClean="0"/>
              <a:t>29.09.16</a:t>
            </a:fld>
            <a:endParaRPr lang="de-DE"/>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EC5F8-EAAA-4218-8E94-51DDFF584678}" type="slidenum">
              <a:rPr lang="de-DE" smtClean="0"/>
              <a:t>‹Nr.›</a:t>
            </a:fld>
            <a:endParaRPr lang="de-DE"/>
          </a:p>
        </p:txBody>
      </p:sp>
      <p:graphicFrame>
        <p:nvGraphicFramePr>
          <p:cNvPr id="7" name="Objekt 6" hidden="1"/>
          <p:cNvGraphicFramePr>
            <a:graphicFrameLocks noChangeAspect="1"/>
          </p:cNvGraphicFramePr>
          <p:nvPr userDrawn="1">
            <p:custDataLst>
              <p:tags r:id="rId14"/>
            </p:custDataLst>
            <p:extLst>
              <p:ext uri="{D42A27DB-BD31-4B8C-83A1-F6EECF244321}">
                <p14:modId xmlns:p14="http://schemas.microsoft.com/office/powerpoint/2010/main" val="2188429455"/>
              </p:ext>
            </p:extLst>
          </p:nvPr>
        </p:nvGraphicFramePr>
        <p:xfrm>
          <a:off x="1721" y="1589"/>
          <a:ext cx="1719" cy="1587"/>
        </p:xfrm>
        <a:graphic>
          <a:graphicData uri="http://schemas.openxmlformats.org/presentationml/2006/ole">
            <mc:AlternateContent xmlns:mc="http://schemas.openxmlformats.org/markup-compatibility/2006">
              <mc:Choice xmlns:v="urn:schemas-microsoft-com:vml" Requires="v">
                <p:oleObj spid="_x0000_s3113" name="think-cell Folie" r:id="rId15" imgW="532" imgH="533" progId="TCLayout.ActiveDocument.1">
                  <p:embed/>
                </p:oleObj>
              </mc:Choice>
              <mc:Fallback>
                <p:oleObj name="think-cell Folie" r:id="rId15" imgW="532" imgH="533" progId="TCLayout.ActiveDocument.1">
                  <p:embed/>
                  <p:pic>
                    <p:nvPicPr>
                      <p:cNvPr id="7" name="Objekt 6" hidden="1"/>
                      <p:cNvPicPr/>
                      <p:nvPr/>
                    </p:nvPicPr>
                    <p:blipFill>
                      <a:blip r:embed="rId16"/>
                      <a:stretch>
                        <a:fillRect/>
                      </a:stretch>
                    </p:blipFill>
                    <p:spPr>
                      <a:xfrm>
                        <a:off x="1721" y="1589"/>
                        <a:ext cx="1719" cy="1587"/>
                      </a:xfrm>
                      <a:prstGeom prst="rect">
                        <a:avLst/>
                      </a:prstGeom>
                    </p:spPr>
                  </p:pic>
                </p:oleObj>
              </mc:Fallback>
            </mc:AlternateContent>
          </a:graphicData>
        </a:graphic>
      </p:graphicFrame>
    </p:spTree>
    <p:extLst>
      <p:ext uri="{BB962C8B-B14F-4D97-AF65-F5344CB8AC3E}">
        <p14:creationId xmlns:p14="http://schemas.microsoft.com/office/powerpoint/2010/main" val="996196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4" Type="http://schemas.openxmlformats.org/officeDocument/2006/relationships/slideLayout" Target="../slideLayouts/slideLayout2.xml"/><Relationship Id="rId5" Type="http://schemas.openxmlformats.org/officeDocument/2006/relationships/oleObject" Target="../embeddings/oleObject2.bin"/><Relationship Id="rId6" Type="http://schemas.openxmlformats.org/officeDocument/2006/relationships/image" Target="../media/image1.emf"/><Relationship Id="rId7" Type="http://schemas.openxmlformats.org/officeDocument/2006/relationships/image" Target="../media/image2.tiff"/><Relationship Id="rId8" Type="http://schemas.openxmlformats.org/officeDocument/2006/relationships/image" Target="../media/image3.png"/><Relationship Id="rId9" Type="http://schemas.openxmlformats.org/officeDocument/2006/relationships/image" Target="../media/image4.png"/><Relationship Id="rId10" Type="http://schemas.openxmlformats.org/officeDocument/2006/relationships/image" Target="../media/image5.jpeg"/><Relationship Id="rId11" Type="http://schemas.openxmlformats.org/officeDocument/2006/relationships/image" Target="../media/image6.png"/><Relationship Id="rId1" Type="http://schemas.openxmlformats.org/officeDocument/2006/relationships/vmlDrawing" Target="../drawings/vmlDrawing2.vml"/><Relationship Id="rId2"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kt 10"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66" name="think-cell Folie" r:id="rId5" imgW="532" imgH="533" progId="TCLayout.ActiveDocument.1">
                  <p:embed/>
                </p:oleObj>
              </mc:Choice>
              <mc:Fallback>
                <p:oleObj name="think-cell Folie" r:id="rId5" imgW="532" imgH="533" progId="TCLayout.ActiveDocument.1">
                  <p:embed/>
                  <p:pic>
                    <p:nvPicPr>
                      <p:cNvPr id="11" name="Objekt 10"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hteck 3"/>
          <p:cNvSpPr/>
          <p:nvPr/>
        </p:nvSpPr>
        <p:spPr>
          <a:xfrm>
            <a:off x="0" y="3516"/>
            <a:ext cx="9906000" cy="904534"/>
          </a:xfrm>
          <a:prstGeom prst="rect">
            <a:avLst/>
          </a:prstGeom>
          <a:solidFill>
            <a:srgbClr val="00338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4"/>
          <p:cNvSpPr txBox="1">
            <a:spLocks/>
          </p:cNvSpPr>
          <p:nvPr>
            <p:custDataLst>
              <p:tags r:id="rId3"/>
            </p:custDataLst>
          </p:nvPr>
        </p:nvSpPr>
        <p:spPr>
          <a:xfrm>
            <a:off x="273555" y="304863"/>
            <a:ext cx="7778594" cy="6474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000" dirty="0" smtClean="0">
                <a:solidFill>
                  <a:schemeClr val="bg1"/>
                </a:solidFill>
                <a:latin typeface="Arial Black" panose="020B0A04020102020204" pitchFamily="34" charset="0"/>
              </a:rPr>
              <a:t>Werkstrukturplanung neue Hauptwerkstätte</a:t>
            </a:r>
          </a:p>
        </p:txBody>
      </p:sp>
      <p:pic>
        <p:nvPicPr>
          <p:cNvPr id="6" name="Grafik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38457" y="258079"/>
            <a:ext cx="1281235" cy="409205"/>
          </a:xfrm>
          <a:prstGeom prst="rect">
            <a:avLst/>
          </a:prstGeom>
        </p:spPr>
      </p:pic>
      <p:sp>
        <p:nvSpPr>
          <p:cNvPr id="7" name="Textfeld 6"/>
          <p:cNvSpPr txBox="1"/>
          <p:nvPr/>
        </p:nvSpPr>
        <p:spPr>
          <a:xfrm>
            <a:off x="287170" y="-609"/>
            <a:ext cx="3110454" cy="307777"/>
          </a:xfrm>
          <a:prstGeom prst="rect">
            <a:avLst/>
          </a:prstGeom>
          <a:solidFill>
            <a:srgbClr val="92D400"/>
          </a:solidFill>
        </p:spPr>
        <p:txBody>
          <a:bodyPr wrap="square" rtlCol="0">
            <a:spAutoFit/>
          </a:bodyPr>
          <a:lstStyle/>
          <a:p>
            <a:r>
              <a:rPr lang="de-DE" sz="1400" dirty="0">
                <a:solidFill>
                  <a:schemeClr val="bg1"/>
                </a:solidFill>
                <a:latin typeface="Arial Black" panose="020B0A04020102020204" pitchFamily="34" charset="0"/>
              </a:rPr>
              <a:t>Projektbeispiel </a:t>
            </a:r>
            <a:r>
              <a:rPr lang="de-DE" sz="1400" dirty="0" smtClean="0">
                <a:solidFill>
                  <a:schemeClr val="bg1"/>
                </a:solidFill>
                <a:latin typeface="Arial Black" panose="020B0A04020102020204" pitchFamily="34" charset="0"/>
              </a:rPr>
              <a:t>Fabrikplanung</a:t>
            </a:r>
            <a:endParaRPr lang="de-DE" sz="1400" dirty="0"/>
          </a:p>
        </p:txBody>
      </p:sp>
      <p:sp>
        <p:nvSpPr>
          <p:cNvPr id="9" name="Rechteck 8"/>
          <p:cNvSpPr/>
          <p:nvPr/>
        </p:nvSpPr>
        <p:spPr>
          <a:xfrm>
            <a:off x="183399" y="3621870"/>
            <a:ext cx="4594788" cy="2006703"/>
          </a:xfrm>
          <a:prstGeom prst="rect">
            <a:avLst/>
          </a:prstGeom>
        </p:spPr>
        <p:txBody>
          <a:bodyPr wrap="square">
            <a:spAutoFit/>
          </a:bodyPr>
          <a:lstStyle/>
          <a:p>
            <a:pPr marL="195263" indent="-195263" defTabSz="762000">
              <a:spcBef>
                <a:spcPct val="20000"/>
              </a:spcBef>
              <a:buClr>
                <a:srgbClr val="003399"/>
              </a:buClr>
              <a:buSzPct val="80000"/>
            </a:pPr>
            <a:r>
              <a:rPr lang="de-DE" sz="1400" b="1" dirty="0">
                <a:latin typeface="Arial Narrow" panose="020B0606020202030204" pitchFamily="34" charset="0"/>
              </a:rPr>
              <a:t>Inhalte </a:t>
            </a:r>
            <a:endParaRPr lang="de-DE" sz="1400" b="1" dirty="0" smtClean="0">
              <a:latin typeface="Arial Narrow" panose="020B0606020202030204" pitchFamily="34" charset="0"/>
            </a:endParaRPr>
          </a:p>
          <a:p>
            <a:pPr defTabSz="762000">
              <a:spcBef>
                <a:spcPct val="20000"/>
              </a:spcBef>
              <a:buClr>
                <a:srgbClr val="003399"/>
              </a:buClr>
              <a:buSzPct val="80000"/>
              <a:tabLst>
                <a:tab pos="0" algn="l"/>
              </a:tabLst>
            </a:pPr>
            <a:r>
              <a:rPr lang="de-DE" sz="1200" dirty="0" smtClean="0">
                <a:latin typeface="Arial Narrow" panose="020B0606020202030204" pitchFamily="34" charset="0"/>
              </a:rPr>
              <a:t>Das Projektteam von T&amp;O hat im Detail folgende Maßnahmen umgesetzt:</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Ausarbeiten einer detaillierten Leistungsplanung der nächsten 15 Jahre</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Gestalten von Universal-Fahrzeug-Arbeitsständen</a:t>
            </a:r>
            <a:r>
              <a:rPr lang="de-DE" sz="1200" dirty="0">
                <a:latin typeface="Arial Narrow" panose="020B0606020202030204" pitchFamily="34" charset="0"/>
              </a:rPr>
              <a:t> </a:t>
            </a:r>
            <a:r>
              <a:rPr lang="de-DE" sz="1200" dirty="0" smtClean="0">
                <a:latin typeface="Arial Narrow" panose="020B0606020202030204" pitchFamily="34" charset="0"/>
              </a:rPr>
              <a:t>(Komplettbearbeitung)</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Erarbeiten eines Materialversorgungs-, Lagerlogistik- und Bürokonzepts</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Erstellen eines detaillierten Werkstrukturplans inklusive Umsetzungsplanung und Investitionsermittlung</a:t>
            </a:r>
          </a:p>
          <a:p>
            <a:pPr marL="171450" indent="-171450" defTabSz="762000">
              <a:spcBef>
                <a:spcPct val="20000"/>
              </a:spcBef>
              <a:buClr>
                <a:srgbClr val="00338C"/>
              </a:buClr>
              <a:buSzPct val="100000"/>
              <a:buFont typeface="Arial" panose="020B0604020202020204" pitchFamily="34" charset="0"/>
              <a:buChar char="•"/>
            </a:pPr>
            <a:r>
              <a:rPr lang="de-DE" sz="1200" dirty="0" smtClean="0">
                <a:latin typeface="Arial Narrow" panose="020B0606020202030204" pitchFamily="34" charset="0"/>
              </a:rPr>
              <a:t>Aufbereiten der Ergebnisse und Begleiten der Entscheidungen auf allen Ebenen</a:t>
            </a:r>
          </a:p>
        </p:txBody>
      </p:sp>
      <p:sp>
        <p:nvSpPr>
          <p:cNvPr id="10" name="Rechteck 9"/>
          <p:cNvSpPr/>
          <p:nvPr/>
        </p:nvSpPr>
        <p:spPr>
          <a:xfrm>
            <a:off x="201330" y="1639001"/>
            <a:ext cx="4576857" cy="1637371"/>
          </a:xfrm>
          <a:prstGeom prst="rect">
            <a:avLst/>
          </a:prstGeom>
          <a:noFill/>
        </p:spPr>
        <p:txBody>
          <a:bodyPr wrap="square">
            <a:spAutoFit/>
          </a:bodyPr>
          <a:lstStyle/>
          <a:p>
            <a:pPr defTabSz="762000">
              <a:spcBef>
                <a:spcPct val="20000"/>
              </a:spcBef>
              <a:buClr>
                <a:srgbClr val="972642"/>
              </a:buClr>
              <a:buSzPct val="100000"/>
            </a:pPr>
            <a:r>
              <a:rPr lang="de-DE" sz="1400" b="1" dirty="0" smtClean="0">
                <a:latin typeface="Arial Narrow" panose="020B0606020202030204" pitchFamily="34" charset="0"/>
              </a:rPr>
              <a:t>Ausgangssituation</a:t>
            </a:r>
          </a:p>
          <a:p>
            <a:pPr defTabSz="762000">
              <a:spcBef>
                <a:spcPct val="20000"/>
              </a:spcBef>
              <a:buClr>
                <a:srgbClr val="972642"/>
              </a:buClr>
              <a:buSzPct val="100000"/>
            </a:pPr>
            <a:r>
              <a:rPr lang="de-DE" sz="1200" dirty="0" smtClean="0">
                <a:latin typeface="Arial Narrow" panose="020B0606020202030204" pitchFamily="34" charset="0"/>
              </a:rPr>
              <a:t>Die Wiener Linien zählen zu den größten Nahverkehrsunternehmen in Europa. In der Hauptwerkstätte passte die bestehende Hallenstruktur nicht mehr zu den neuen Fahrzeugen. Das Werk war zudem von fehlenden gewerberechtlichen Genehmigungen und zergliederten Flächen geprägt. Lange Wege und kreuzende Materialflüsse waren die Folge. Verbesserungspotenzial gab es somit in der Erhöhung von Produktivität, Verkürzung der Durchlaufzeiten und Steigerung der Mitarbeiter-Motivation.</a:t>
            </a:r>
            <a:endParaRPr lang="de-DE" sz="1200" dirty="0">
              <a:latin typeface="Arial Narrow" panose="020B0606020202030204" pitchFamily="34" charset="0"/>
            </a:endParaRPr>
          </a:p>
        </p:txBody>
      </p:sp>
      <p:sp>
        <p:nvSpPr>
          <p:cNvPr id="37" name="Rechteck 36"/>
          <p:cNvSpPr/>
          <p:nvPr/>
        </p:nvSpPr>
        <p:spPr>
          <a:xfrm>
            <a:off x="5046186" y="4465064"/>
            <a:ext cx="889987" cy="369332"/>
          </a:xfrm>
          <a:prstGeom prst="rect">
            <a:avLst/>
          </a:prstGeom>
        </p:spPr>
        <p:txBody>
          <a:bodyPr wrap="none">
            <a:spAutoFit/>
          </a:bodyPr>
          <a:lstStyle/>
          <a:p>
            <a:pPr marL="195263" indent="-195263" defTabSz="762000">
              <a:spcBef>
                <a:spcPct val="20000"/>
              </a:spcBef>
              <a:buClr>
                <a:srgbClr val="003399"/>
              </a:buClr>
              <a:buSzPct val="80000"/>
            </a:pPr>
            <a:r>
              <a:rPr lang="de-DE" b="1" dirty="0" smtClean="0">
                <a:latin typeface="Arial Narrow" panose="020B0606020202030204" pitchFamily="34" charset="0"/>
              </a:rPr>
              <a:t>Erfolge </a:t>
            </a:r>
            <a:endParaRPr lang="de-DE" b="1" dirty="0">
              <a:latin typeface="Arial Narrow" panose="020B0606020202030204" pitchFamily="34" charset="0"/>
            </a:endParaRPr>
          </a:p>
        </p:txBody>
      </p:sp>
      <p:pic>
        <p:nvPicPr>
          <p:cNvPr id="18" name="Picture 43" descr="https://upload.wikimedia.org/wikipedia/de/thumb/5/59/Wiener_Linien_logo.svg/2000px-Wiener_Linien_logo.svg.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3050" y="1080060"/>
            <a:ext cx="1627187" cy="382583"/>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pieren 7"/>
          <p:cNvGrpSpPr/>
          <p:nvPr/>
        </p:nvGrpSpPr>
        <p:grpSpPr>
          <a:xfrm>
            <a:off x="5164141" y="5267612"/>
            <a:ext cx="1455545" cy="867913"/>
            <a:chOff x="6487263" y="5298454"/>
            <a:chExt cx="1455545" cy="867913"/>
          </a:xfrm>
        </p:grpSpPr>
        <p:pic>
          <p:nvPicPr>
            <p:cNvPr id="19" name="Grafik 18"/>
            <p:cNvPicPr>
              <a:picLocks noChangeAspect="1"/>
            </p:cNvPicPr>
            <p:nvPr/>
          </p:nvPicPr>
          <p:blipFill>
            <a:blip r:embed="rId9"/>
            <a:stretch>
              <a:fillRect/>
            </a:stretch>
          </p:blipFill>
          <p:spPr>
            <a:xfrm>
              <a:off x="6963980" y="5298454"/>
              <a:ext cx="502656" cy="489600"/>
            </a:xfrm>
            <a:prstGeom prst="rect">
              <a:avLst/>
            </a:prstGeom>
          </p:spPr>
        </p:pic>
        <p:sp>
          <p:nvSpPr>
            <p:cNvPr id="21" name="Textfeld 20"/>
            <p:cNvSpPr txBox="1"/>
            <p:nvPr/>
          </p:nvSpPr>
          <p:spPr>
            <a:xfrm>
              <a:off x="6487263" y="5766257"/>
              <a:ext cx="1455545" cy="400110"/>
            </a:xfrm>
            <a:prstGeom prst="rect">
              <a:avLst/>
            </a:prstGeom>
            <a:noFill/>
          </p:spPr>
          <p:txBody>
            <a:bodyPr wrap="square" rtlCol="0">
              <a:spAutoFit/>
            </a:bodyPr>
            <a:lstStyle/>
            <a:p>
              <a:pPr algn="ctr"/>
              <a:r>
                <a:rPr lang="de-DE" sz="1000" dirty="0" smtClean="0">
                  <a:latin typeface="Arial Narrow" panose="020B0606020202030204" pitchFamily="34" charset="0"/>
                </a:rPr>
                <a:t>Produktivitätspotenzial</a:t>
              </a:r>
            </a:p>
            <a:p>
              <a:pPr algn="ctr"/>
              <a:r>
                <a:rPr lang="de-DE" sz="1000" dirty="0">
                  <a:latin typeface="Arial Narrow" panose="020B0606020202030204" pitchFamily="34" charset="0"/>
                </a:rPr>
                <a:t>+</a:t>
              </a:r>
              <a:r>
                <a:rPr lang="de-DE" sz="1000" dirty="0" smtClean="0">
                  <a:latin typeface="Arial Narrow" panose="020B0606020202030204" pitchFamily="34" charset="0"/>
                </a:rPr>
                <a:t>27%</a:t>
              </a:r>
              <a:endParaRPr lang="de-DE" sz="1000" dirty="0">
                <a:latin typeface="Arial Narrow" panose="020B0606020202030204" pitchFamily="34" charset="0"/>
              </a:endParaRPr>
            </a:p>
          </p:txBody>
        </p:sp>
      </p:grpSp>
      <p:pic>
        <p:nvPicPr>
          <p:cNvPr id="22" name="Grafik 21"/>
          <p:cNvPicPr>
            <a:picLocks noChangeAspect="1"/>
          </p:cNvPicPr>
          <p:nvPr/>
        </p:nvPicPr>
        <p:blipFill rotWithShape="1">
          <a:blip r:embed="rId10" cstate="print">
            <a:extLst>
              <a:ext uri="{28A0092B-C50C-407E-A947-70E740481C1C}">
                <a14:useLocalDpi xmlns:a14="http://schemas.microsoft.com/office/drawing/2010/main" val="0"/>
              </a:ext>
            </a:extLst>
          </a:blip>
          <a:srcRect t="14216"/>
          <a:stretch/>
        </p:blipFill>
        <p:spPr>
          <a:xfrm>
            <a:off x="5136777" y="1456575"/>
            <a:ext cx="4500000" cy="2905208"/>
          </a:xfrm>
          <a:prstGeom prst="rect">
            <a:avLst/>
          </a:prstGeom>
        </p:spPr>
      </p:pic>
      <p:grpSp>
        <p:nvGrpSpPr>
          <p:cNvPr id="13" name="Gruppieren 12"/>
          <p:cNvGrpSpPr/>
          <p:nvPr/>
        </p:nvGrpSpPr>
        <p:grpSpPr>
          <a:xfrm>
            <a:off x="7682367" y="5276577"/>
            <a:ext cx="1133645" cy="871780"/>
            <a:chOff x="7682367" y="5276577"/>
            <a:chExt cx="1133645" cy="871780"/>
          </a:xfrm>
        </p:grpSpPr>
        <p:sp>
          <p:nvSpPr>
            <p:cNvPr id="23" name="Textfeld 22"/>
            <p:cNvSpPr txBox="1"/>
            <p:nvPr/>
          </p:nvSpPr>
          <p:spPr>
            <a:xfrm>
              <a:off x="7682367" y="5748247"/>
              <a:ext cx="1133645" cy="400110"/>
            </a:xfrm>
            <a:prstGeom prst="rect">
              <a:avLst/>
            </a:prstGeom>
            <a:noFill/>
          </p:spPr>
          <p:txBody>
            <a:bodyPr wrap="none" rtlCol="0">
              <a:spAutoFit/>
            </a:bodyPr>
            <a:lstStyle/>
            <a:p>
              <a:pPr algn="ctr"/>
              <a:r>
                <a:rPr lang="de-DE" sz="1000" dirty="0" smtClean="0">
                  <a:latin typeface="Arial Narrow" panose="020B0606020202030204" pitchFamily="34" charset="0"/>
                </a:rPr>
                <a:t>Investitionsvolumen</a:t>
              </a:r>
            </a:p>
            <a:p>
              <a:pPr algn="ctr"/>
              <a:r>
                <a:rPr lang="de-DE" sz="1000" dirty="0" smtClean="0">
                  <a:latin typeface="Arial Narrow" panose="020B0606020202030204" pitchFamily="34" charset="0"/>
                </a:rPr>
                <a:t>74 Mio. Euro</a:t>
              </a:r>
              <a:endParaRPr lang="de-DE" sz="1000" dirty="0">
                <a:latin typeface="Arial Narrow" panose="020B0606020202030204" pitchFamily="34" charset="0"/>
              </a:endParaRPr>
            </a:p>
          </p:txBody>
        </p:sp>
        <p:pic>
          <p:nvPicPr>
            <p:cNvPr id="24" name="Grafik 23"/>
            <p:cNvPicPr>
              <a:picLocks noChangeAspect="1"/>
            </p:cNvPicPr>
            <p:nvPr/>
          </p:nvPicPr>
          <p:blipFill>
            <a:blip r:embed="rId11"/>
            <a:stretch>
              <a:fillRect/>
            </a:stretch>
          </p:blipFill>
          <p:spPr>
            <a:xfrm>
              <a:off x="8033248" y="5276577"/>
              <a:ext cx="482893" cy="489600"/>
            </a:xfrm>
            <a:prstGeom prst="rect">
              <a:avLst/>
            </a:prstGeom>
          </p:spPr>
        </p:pic>
      </p:grpSp>
      <p:sp>
        <p:nvSpPr>
          <p:cNvPr id="20" name="Textfeld 19"/>
          <p:cNvSpPr txBox="1"/>
          <p:nvPr/>
        </p:nvSpPr>
        <p:spPr>
          <a:xfrm>
            <a:off x="5144799" y="4153155"/>
            <a:ext cx="1427161" cy="215444"/>
          </a:xfrm>
          <a:prstGeom prst="rect">
            <a:avLst/>
          </a:prstGeom>
          <a:noFill/>
        </p:spPr>
        <p:txBody>
          <a:bodyPr wrap="square" rtlCol="0">
            <a:spAutoFit/>
          </a:bodyPr>
          <a:lstStyle/>
          <a:p>
            <a:r>
              <a:rPr lang="de-DE" sz="800" dirty="0" smtClean="0">
                <a:solidFill>
                  <a:schemeClr val="bg1"/>
                </a:solidFill>
                <a:latin typeface="Arial Narrow" panose="020B0606020202030204" pitchFamily="34" charset="0"/>
              </a:rPr>
              <a:t>©  Wiener Linien</a:t>
            </a:r>
            <a:endParaRPr lang="de-DE" sz="800" dirty="0">
              <a:solidFill>
                <a:schemeClr val="bg1"/>
              </a:solidFill>
              <a:latin typeface="Arial Narrow" panose="020B0606020202030204" pitchFamily="34" charset="0"/>
            </a:endParaRPr>
          </a:p>
        </p:txBody>
      </p:sp>
      <p:sp>
        <p:nvSpPr>
          <p:cNvPr id="25" name="Textfeld 24"/>
          <p:cNvSpPr txBox="1"/>
          <p:nvPr/>
        </p:nvSpPr>
        <p:spPr>
          <a:xfrm>
            <a:off x="4953000" y="6302188"/>
            <a:ext cx="4679950" cy="369332"/>
          </a:xfrm>
          <a:prstGeom prst="rect">
            <a:avLst/>
          </a:prstGeom>
          <a:noFill/>
        </p:spPr>
        <p:txBody>
          <a:bodyPr wrap="square" rtlCol="0">
            <a:spAutoFit/>
          </a:bodyPr>
          <a:lstStyle/>
          <a:p>
            <a:r>
              <a:rPr lang="de-DE" dirty="0" smtClean="0">
                <a:solidFill>
                  <a:srgbClr val="FF3399"/>
                </a:solidFill>
              </a:rPr>
              <a:t>Fabrik- </a:t>
            </a:r>
            <a:r>
              <a:rPr lang="de-DE" smtClean="0">
                <a:solidFill>
                  <a:srgbClr val="FF3399"/>
                </a:solidFill>
              </a:rPr>
              <a:t>und Büroplanung / </a:t>
            </a:r>
            <a:r>
              <a:rPr lang="de-DE" dirty="0" smtClean="0">
                <a:solidFill>
                  <a:srgbClr val="FF3399"/>
                </a:solidFill>
              </a:rPr>
              <a:t>Transport</a:t>
            </a:r>
            <a:endParaRPr lang="de-DE" dirty="0">
              <a:solidFill>
                <a:srgbClr val="FF3399"/>
              </a:solidFill>
            </a:endParaRPr>
          </a:p>
        </p:txBody>
      </p:sp>
    </p:spTree>
    <p:extLst>
      <p:ext uri="{BB962C8B-B14F-4D97-AF65-F5344CB8AC3E}">
        <p14:creationId xmlns:p14="http://schemas.microsoft.com/office/powerpoint/2010/main" val="7608783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Q3kMLO8JM0mo0uf53ldEaQ"/>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140</Words>
  <Application>Microsoft Macintosh PowerPoint</Application>
  <PresentationFormat>A4-Papier (210x297 mm)</PresentationFormat>
  <Paragraphs>18</Paragraphs>
  <Slides>1</Slides>
  <Notes>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8" baseType="lpstr">
      <vt:lpstr>Arial Black</vt:lpstr>
      <vt:lpstr>Arial Narrow</vt:lpstr>
      <vt:lpstr>Calibri</vt:lpstr>
      <vt:lpstr>Calibri Light</vt:lpstr>
      <vt:lpstr>Arial</vt:lpstr>
      <vt:lpstr>Office</vt:lpstr>
      <vt:lpstr>think-cell Folie</vt:lpstr>
      <vt:lpstr>PowerPoint-Präsentation</vt:lpstr>
    </vt:vector>
  </TitlesOfParts>
  <Company>Microsoft</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Pirkl, Christian</dc:creator>
  <cp:lastModifiedBy>cbuesch</cp:lastModifiedBy>
  <cp:revision>50</cp:revision>
  <cp:lastPrinted>2016-09-06T09:16:47Z</cp:lastPrinted>
  <dcterms:created xsi:type="dcterms:W3CDTF">2016-09-06T07:16:41Z</dcterms:created>
  <dcterms:modified xsi:type="dcterms:W3CDTF">2016-09-29T08:50:01Z</dcterms:modified>
</cp:coreProperties>
</file>