
<file path=[Content_Types].xml><?xml version="1.0" encoding="utf-8"?>
<Types xmlns="http://schemas.openxmlformats.org/package/2006/content-types">
  <Default Extension="xml" ContentType="application/xml"/>
  <Default Extension="jpeg" ContentType="image/jpeg"/>
  <Default Extension="tiff" ContentType="image/tiff"/>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1" r:id="rId2"/>
  </p:sldIdLst>
  <p:sldSz cx="9906000" cy="6858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6" userDrawn="1">
          <p15:clr>
            <a:srgbClr val="A4A3A4"/>
          </p15:clr>
        </p15:guide>
        <p15:guide id="2" pos="172" userDrawn="1">
          <p15:clr>
            <a:srgbClr val="A4A3A4"/>
          </p15:clr>
        </p15:guide>
        <p15:guide id="3" pos="6068" userDrawn="1">
          <p15:clr>
            <a:srgbClr val="A4A3A4"/>
          </p15:clr>
        </p15:guide>
        <p15:guide id="4" pos="3120" userDrawn="1">
          <p15:clr>
            <a:srgbClr val="A4A3A4"/>
          </p15:clr>
        </p15:guide>
        <p15:guide id="5" orient="horz" pos="913" userDrawn="1">
          <p15:clr>
            <a:srgbClr val="A4A3A4"/>
          </p15:clr>
        </p15:guide>
        <p15:guide id="6" orient="horz" pos="1026" userDrawn="1">
          <p15:clr>
            <a:srgbClr val="A4A3A4"/>
          </p15:clr>
        </p15:guide>
        <p15:guide id="7" orient="horz" pos="2273" userDrawn="1">
          <p15:clr>
            <a:srgbClr val="A4A3A4"/>
          </p15:clr>
        </p15:guide>
        <p15:guide id="8" orient="horz" pos="2160" userDrawn="1">
          <p15:clr>
            <a:srgbClr val="A4A3A4"/>
          </p15:clr>
        </p15:guide>
        <p15:guide id="9" orient="horz" pos="3339" userDrawn="1">
          <p15:clr>
            <a:srgbClr val="A4A3A4"/>
          </p15:clr>
        </p15:guide>
        <p15:guide id="10" orient="horz" pos="3884" userDrawn="1">
          <p15:clr>
            <a:srgbClr val="A4A3A4"/>
          </p15:clr>
        </p15:guide>
        <p15:guide id="11" orient="horz" pos="2750" userDrawn="1">
          <p15:clr>
            <a:srgbClr val="A4A3A4"/>
          </p15:clr>
        </p15:guide>
        <p15:guide id="12" orient="horz" pos="2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2D400"/>
    <a:srgbClr val="00338C"/>
    <a:srgbClr val="FF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showGuides="1">
      <p:cViewPr>
        <p:scale>
          <a:sx n="140" d="100"/>
          <a:sy n="140" d="100"/>
        </p:scale>
        <p:origin x="144" y="-1848"/>
      </p:cViewPr>
      <p:guideLst>
        <p:guide orient="horz" pos="686"/>
        <p:guide pos="172"/>
        <p:guide pos="6068"/>
        <p:guide pos="3120"/>
        <p:guide orient="horz" pos="913"/>
        <p:guide orient="horz" pos="1026"/>
        <p:guide orient="horz" pos="2273"/>
        <p:guide orient="horz" pos="2160"/>
        <p:guide orient="horz" pos="3339"/>
        <p:guide orient="horz" pos="3884"/>
        <p:guide orient="horz" pos="2750"/>
        <p:guide orient="horz" pos="2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tags" Target="tags/tag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00F33A-7DAE-4FF5-A0C8-018833A047AE}" type="datetimeFigureOut">
              <a:rPr lang="de-DE" smtClean="0"/>
              <a:t>29.09.16</a:t>
            </a:fld>
            <a:endParaRPr lang="de-DE"/>
          </a:p>
        </p:txBody>
      </p:sp>
      <p:sp>
        <p:nvSpPr>
          <p:cNvPr id="4" name="Folienbildplatzhalt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F92CA-FBB0-4201-90D3-4F9383740C21}" type="slidenum">
              <a:rPr lang="de-DE" smtClean="0"/>
              <a:t>‹Nr.›</a:t>
            </a:fld>
            <a:endParaRPr lang="de-DE"/>
          </a:p>
        </p:txBody>
      </p:sp>
    </p:spTree>
    <p:extLst>
      <p:ext uri="{BB962C8B-B14F-4D97-AF65-F5344CB8AC3E}">
        <p14:creationId xmlns:p14="http://schemas.microsoft.com/office/powerpoint/2010/main" val="2838396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81776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38776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24825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030083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56781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39101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2329" y="2505075"/>
            <a:ext cx="4190702"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11164E62-7A48-46A1-B3FB-B1104C695932}" type="datetimeFigureOut">
              <a:rPr lang="de-DE" smtClean="0"/>
              <a:t>29.09.16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16962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11164E62-7A48-46A1-B3FB-B1104C695932}" type="datetimeFigureOut">
              <a:rPr lang="de-DE" smtClean="0"/>
              <a:t>29.09.16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96666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64E62-7A48-46A1-B3FB-B1104C695932}" type="datetimeFigureOut">
              <a:rPr lang="de-DE" smtClean="0"/>
              <a:t>29.09.16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407695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122276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15498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tags" Target="../tags/tag2.xml"/><Relationship Id="rId15" Type="http://schemas.openxmlformats.org/officeDocument/2006/relationships/oleObject" Target="../embeddings/oleObject1.bin"/><Relationship Id="rId16"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64E62-7A48-46A1-B3FB-B1104C695932}" type="datetimeFigureOut">
              <a:rPr lang="de-DE" smtClean="0"/>
              <a:t>29.09.16</a:t>
            </a:fld>
            <a:endParaRPr lang="de-D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EC5F8-EAAA-4218-8E94-51DDFF584678}" type="slidenum">
              <a:rPr lang="de-DE" smtClean="0"/>
              <a:t>‹Nr.›</a:t>
            </a:fld>
            <a:endParaRPr lang="de-DE"/>
          </a:p>
        </p:txBody>
      </p:sp>
      <p:graphicFrame>
        <p:nvGraphicFramePr>
          <p:cNvPr id="7" name="Objekt 6" hidden="1"/>
          <p:cNvGraphicFramePr>
            <a:graphicFrameLocks noChangeAspect="1"/>
          </p:cNvGraphicFramePr>
          <p:nvPr userDrawn="1">
            <p:custDataLst>
              <p:tags r:id="rId14"/>
            </p:custDataLst>
            <p:extLst>
              <p:ext uri="{D42A27DB-BD31-4B8C-83A1-F6EECF244321}">
                <p14:modId xmlns:p14="http://schemas.microsoft.com/office/powerpoint/2010/main" val="3289087297"/>
              </p:ext>
            </p:extLst>
          </p:nvPr>
        </p:nvGraphicFramePr>
        <p:xfrm>
          <a:off x="1721" y="1589"/>
          <a:ext cx="1719" cy="1587"/>
        </p:xfrm>
        <a:graphic>
          <a:graphicData uri="http://schemas.openxmlformats.org/presentationml/2006/ole">
            <mc:AlternateContent xmlns:mc="http://schemas.openxmlformats.org/markup-compatibility/2006">
              <mc:Choice xmlns:v="urn:schemas-microsoft-com:vml" Requires="v">
                <p:oleObj spid="_x0000_s3135" name="think-cell Folie" r:id="rId15" imgW="532" imgH="533" progId="TCLayout.ActiveDocument.1">
                  <p:embed/>
                </p:oleObj>
              </mc:Choice>
              <mc:Fallback>
                <p:oleObj name="think-cell Folie" r:id="rId15" imgW="532" imgH="533" progId="TCLayout.ActiveDocument.1">
                  <p:embed/>
                  <p:pic>
                    <p:nvPicPr>
                      <p:cNvPr id="7" name="Objekt 6" hidden="1"/>
                      <p:cNvPicPr/>
                      <p:nvPr/>
                    </p:nvPicPr>
                    <p:blipFill>
                      <a:blip r:embed="rId16"/>
                      <a:stretch>
                        <a:fillRect/>
                      </a:stretch>
                    </p:blipFill>
                    <p:spPr>
                      <a:xfrm>
                        <a:off x="1721" y="1589"/>
                        <a:ext cx="1719" cy="1587"/>
                      </a:xfrm>
                      <a:prstGeom prst="rect">
                        <a:avLst/>
                      </a:prstGeom>
                    </p:spPr>
                  </p:pic>
                </p:oleObj>
              </mc:Fallback>
            </mc:AlternateContent>
          </a:graphicData>
        </a:graphic>
      </p:graphicFrame>
    </p:spTree>
    <p:extLst>
      <p:ext uri="{BB962C8B-B14F-4D97-AF65-F5344CB8AC3E}">
        <p14:creationId xmlns:p14="http://schemas.microsoft.com/office/powerpoint/2010/main" val="996196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slideLayout" Target="../slideLayouts/slideLayout2.xml"/><Relationship Id="rId5" Type="http://schemas.openxmlformats.org/officeDocument/2006/relationships/oleObject" Target="../embeddings/oleObject2.bin"/><Relationship Id="rId6" Type="http://schemas.openxmlformats.org/officeDocument/2006/relationships/image" Target="../media/image1.emf"/><Relationship Id="rId7" Type="http://schemas.openxmlformats.org/officeDocument/2006/relationships/image" Target="../media/image2.tiff"/><Relationship Id="rId8" Type="http://schemas.openxmlformats.org/officeDocument/2006/relationships/image" Target="../media/image3.png"/><Relationship Id="rId9" Type="http://schemas.openxmlformats.org/officeDocument/2006/relationships/image" Target="../media/image4.png"/><Relationship Id="rId10" Type="http://schemas.openxmlformats.org/officeDocument/2006/relationships/image" Target="../media/image5.jpeg"/><Relationship Id="rId11" Type="http://schemas.openxmlformats.org/officeDocument/2006/relationships/image" Target="../media/image6.png"/><Relationship Id="rId1" Type="http://schemas.openxmlformats.org/officeDocument/2006/relationships/vmlDrawing" Target="../drawings/vmlDrawing2.vml"/><Relationship Id="rId2"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p:custDataLst>
              <p:tags r:id="rId2"/>
            </p:custDataLst>
            <p:extLst>
              <p:ext uri="{D42A27DB-BD31-4B8C-83A1-F6EECF244321}">
                <p14:modId xmlns:p14="http://schemas.microsoft.com/office/powerpoint/2010/main" val="39762625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36" name="think-cell Folie" r:id="rId5" imgW="532" imgH="533" progId="TCLayout.ActiveDocument.1">
                  <p:embed/>
                </p:oleObj>
              </mc:Choice>
              <mc:Fallback>
                <p:oleObj name="think-cell Folie" r:id="rId5" imgW="532" imgH="533" progId="TCLayout.ActiveDocument.1">
                  <p:embed/>
                  <p:pic>
                    <p:nvPicPr>
                      <p:cNvPr id="11" name="Objekt 10"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hteck 3"/>
          <p:cNvSpPr/>
          <p:nvPr/>
        </p:nvSpPr>
        <p:spPr>
          <a:xfrm>
            <a:off x="0" y="3516"/>
            <a:ext cx="9906000" cy="904534"/>
          </a:xfrm>
          <a:prstGeom prst="rect">
            <a:avLst/>
          </a:prstGeom>
          <a:solidFill>
            <a:srgbClr val="00338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4"/>
          <p:cNvSpPr txBox="1">
            <a:spLocks/>
          </p:cNvSpPr>
          <p:nvPr>
            <p:custDataLst>
              <p:tags r:id="rId3"/>
            </p:custDataLst>
          </p:nvPr>
        </p:nvSpPr>
        <p:spPr>
          <a:xfrm>
            <a:off x="273555" y="304863"/>
            <a:ext cx="7778594" cy="6474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000" dirty="0" smtClean="0">
                <a:solidFill>
                  <a:schemeClr val="bg1"/>
                </a:solidFill>
                <a:latin typeface="Arial Black" panose="020B0A04020102020204" pitchFamily="34" charset="0"/>
              </a:rPr>
              <a:t>Masterplanung der strategischen Produktion</a:t>
            </a:r>
          </a:p>
        </p:txBody>
      </p:sp>
      <p:pic>
        <p:nvPicPr>
          <p:cNvPr id="6" name="Grafik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8457" y="258079"/>
            <a:ext cx="1281235" cy="409205"/>
          </a:xfrm>
          <a:prstGeom prst="rect">
            <a:avLst/>
          </a:prstGeom>
        </p:spPr>
      </p:pic>
      <p:sp>
        <p:nvSpPr>
          <p:cNvPr id="7" name="Textfeld 6"/>
          <p:cNvSpPr txBox="1"/>
          <p:nvPr/>
        </p:nvSpPr>
        <p:spPr>
          <a:xfrm>
            <a:off x="287169" y="-609"/>
            <a:ext cx="3209065" cy="307777"/>
          </a:xfrm>
          <a:prstGeom prst="rect">
            <a:avLst/>
          </a:prstGeom>
          <a:solidFill>
            <a:srgbClr val="92D400"/>
          </a:solidFill>
        </p:spPr>
        <p:txBody>
          <a:bodyPr wrap="square" rtlCol="0">
            <a:spAutoFit/>
          </a:bodyPr>
          <a:lstStyle/>
          <a:p>
            <a:r>
              <a:rPr lang="de-DE" sz="1400" dirty="0">
                <a:solidFill>
                  <a:schemeClr val="bg1"/>
                </a:solidFill>
                <a:latin typeface="Arial Black" panose="020B0A04020102020204" pitchFamily="34" charset="0"/>
              </a:rPr>
              <a:t>Projektbeispiel </a:t>
            </a:r>
            <a:r>
              <a:rPr lang="de-DE" sz="1400" dirty="0" smtClean="0">
                <a:solidFill>
                  <a:schemeClr val="bg1"/>
                </a:solidFill>
                <a:latin typeface="Arial Black" panose="020B0A04020102020204" pitchFamily="34" charset="0"/>
              </a:rPr>
              <a:t>Smart Factory</a:t>
            </a:r>
            <a:endParaRPr lang="de-DE" sz="1400" dirty="0"/>
          </a:p>
        </p:txBody>
      </p:sp>
      <p:sp>
        <p:nvSpPr>
          <p:cNvPr id="9" name="Rechteck 8"/>
          <p:cNvSpPr/>
          <p:nvPr/>
        </p:nvSpPr>
        <p:spPr>
          <a:xfrm>
            <a:off x="183399" y="3621870"/>
            <a:ext cx="4254130" cy="2228302"/>
          </a:xfrm>
          <a:prstGeom prst="rect">
            <a:avLst/>
          </a:prstGeom>
        </p:spPr>
        <p:txBody>
          <a:bodyPr wrap="square">
            <a:spAutoFit/>
          </a:bodyPr>
          <a:lstStyle/>
          <a:p>
            <a:pPr marL="195263" indent="-195263" defTabSz="762000">
              <a:spcBef>
                <a:spcPct val="20000"/>
              </a:spcBef>
              <a:buClr>
                <a:srgbClr val="003399"/>
              </a:buClr>
              <a:buSzPct val="80000"/>
            </a:pPr>
            <a:r>
              <a:rPr lang="de-DE" sz="1400" b="1" dirty="0">
                <a:latin typeface="Arial Narrow" panose="020B0606020202030204" pitchFamily="34" charset="0"/>
              </a:rPr>
              <a:t>Inhalte </a:t>
            </a:r>
            <a:endParaRPr lang="de-DE" sz="1400" b="1" dirty="0" smtClean="0">
              <a:latin typeface="Arial Narrow" panose="020B0606020202030204" pitchFamily="34" charset="0"/>
            </a:endParaRPr>
          </a:p>
          <a:p>
            <a:pPr defTabSz="762000">
              <a:spcBef>
                <a:spcPct val="20000"/>
              </a:spcBef>
              <a:buClr>
                <a:srgbClr val="003399"/>
              </a:buClr>
              <a:buSzPct val="80000"/>
              <a:tabLst>
                <a:tab pos="0" algn="l"/>
              </a:tabLst>
            </a:pPr>
            <a:r>
              <a:rPr lang="de-DE" sz="1200" dirty="0" smtClean="0">
                <a:latin typeface="Arial Narrow" panose="020B0606020202030204" pitchFamily="34" charset="0"/>
              </a:rPr>
              <a:t>Das Projektteam von T&amp;O hat im Detail folgende Maßnahmen umgesetzt:</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Definieren der Produkt-Marktkombinationen</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Erstellen einer Produktionsanalyse und Produktionsstrategie</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Durchführen einer Administrations-/ F&amp;E-Analyse und –Strategie</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Organisieren des Standortes durch Definieren von Standortstrategien und Masterplanung</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Prüfen der Masterplanung auf Wirtschaftlichkeit und Machbarkeit</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Aufbauen der zukünftigen Leistungsplanung</a:t>
            </a:r>
          </a:p>
        </p:txBody>
      </p:sp>
      <p:sp>
        <p:nvSpPr>
          <p:cNvPr id="10" name="Rechteck 9"/>
          <p:cNvSpPr/>
          <p:nvPr/>
        </p:nvSpPr>
        <p:spPr>
          <a:xfrm>
            <a:off x="201331" y="1639001"/>
            <a:ext cx="4236198" cy="1822037"/>
          </a:xfrm>
          <a:prstGeom prst="rect">
            <a:avLst/>
          </a:prstGeom>
          <a:noFill/>
        </p:spPr>
        <p:txBody>
          <a:bodyPr wrap="square">
            <a:spAutoFit/>
          </a:bodyPr>
          <a:lstStyle/>
          <a:p>
            <a:pPr defTabSz="762000">
              <a:spcBef>
                <a:spcPct val="20000"/>
              </a:spcBef>
              <a:buClr>
                <a:srgbClr val="972642"/>
              </a:buClr>
              <a:buSzPct val="100000"/>
            </a:pPr>
            <a:r>
              <a:rPr lang="de-DE" sz="1400" b="1" dirty="0" smtClean="0">
                <a:latin typeface="Arial Narrow" panose="020B0606020202030204" pitchFamily="34" charset="0"/>
              </a:rPr>
              <a:t>Ausgangssituation</a:t>
            </a:r>
          </a:p>
          <a:p>
            <a:pPr defTabSz="762000">
              <a:spcBef>
                <a:spcPct val="20000"/>
              </a:spcBef>
              <a:buClr>
                <a:srgbClr val="00338C"/>
              </a:buClr>
              <a:buSzPct val="100000"/>
            </a:pPr>
            <a:r>
              <a:rPr lang="de-DE" sz="1200" dirty="0" smtClean="0">
                <a:latin typeface="Arial Narrow" panose="020B0606020202030204" pitchFamily="34" charset="0"/>
              </a:rPr>
              <a:t>Die Hofmann Modellbau GmbH ist führender Anbieter von Rapid </a:t>
            </a:r>
            <a:r>
              <a:rPr lang="de-DE" sz="1200" dirty="0" err="1" smtClean="0">
                <a:latin typeface="Arial Narrow" panose="020B0606020202030204" pitchFamily="34" charset="0"/>
              </a:rPr>
              <a:t>Prototyping</a:t>
            </a:r>
            <a:r>
              <a:rPr lang="de-DE" sz="1200" dirty="0">
                <a:latin typeface="Arial Narrow" panose="020B0606020202030204" pitchFamily="34" charset="0"/>
              </a:rPr>
              <a:t>-</a:t>
            </a:r>
            <a:r>
              <a:rPr lang="de-DE" sz="1200" dirty="0" smtClean="0">
                <a:latin typeface="Arial Narrow" panose="020B0606020202030204" pitchFamily="34" charset="0"/>
              </a:rPr>
              <a:t>Teilen. Die aktuelle Wachstumsstrategie ist nur teilweise mit Funktionalstrategien untermauert. Besonders in der Produktionsentwicklung zeigen sich Lücken. Durch das rasante Wachstum des Unternehmens ergibt sich eine Kapazitätserhöhung und folglich ein erhöhter Bedarf an Flächen. Der Standort Lichtenfels ist bisher unstrukturiert gewachsen und benötigt daher einen Masterplan zur strategischen Werksentwicklung.</a:t>
            </a:r>
            <a:endParaRPr lang="de-DE" sz="1200" dirty="0">
              <a:latin typeface="Arial Narrow" panose="020B0606020202030204" pitchFamily="34" charset="0"/>
            </a:endParaRPr>
          </a:p>
        </p:txBody>
      </p:sp>
      <p:sp>
        <p:nvSpPr>
          <p:cNvPr id="37" name="Rechteck 36"/>
          <p:cNvSpPr/>
          <p:nvPr/>
        </p:nvSpPr>
        <p:spPr>
          <a:xfrm>
            <a:off x="5055155" y="4465064"/>
            <a:ext cx="889987" cy="369332"/>
          </a:xfrm>
          <a:prstGeom prst="rect">
            <a:avLst/>
          </a:prstGeom>
        </p:spPr>
        <p:txBody>
          <a:bodyPr wrap="none">
            <a:spAutoFit/>
          </a:bodyPr>
          <a:lstStyle/>
          <a:p>
            <a:pPr marL="195263" indent="-195263" defTabSz="762000">
              <a:spcBef>
                <a:spcPct val="20000"/>
              </a:spcBef>
              <a:buClr>
                <a:srgbClr val="003399"/>
              </a:buClr>
              <a:buSzPct val="80000"/>
            </a:pPr>
            <a:r>
              <a:rPr lang="de-DE" b="1" dirty="0" smtClean="0">
                <a:latin typeface="Arial Narrow" panose="020B0606020202030204" pitchFamily="34" charset="0"/>
              </a:rPr>
              <a:t>Erfolge </a:t>
            </a:r>
            <a:endParaRPr lang="de-DE" b="1" dirty="0">
              <a:latin typeface="Arial Narrow" panose="020B0606020202030204" pitchFamily="34" charset="0"/>
            </a:endParaRPr>
          </a:p>
        </p:txBody>
      </p:sp>
      <p:grpSp>
        <p:nvGrpSpPr>
          <p:cNvPr id="8" name="Gruppieren 7"/>
          <p:cNvGrpSpPr/>
          <p:nvPr/>
        </p:nvGrpSpPr>
        <p:grpSpPr>
          <a:xfrm>
            <a:off x="5459978" y="5267612"/>
            <a:ext cx="1455545" cy="867913"/>
            <a:chOff x="6487263" y="5298454"/>
            <a:chExt cx="1455545" cy="867913"/>
          </a:xfrm>
        </p:grpSpPr>
        <p:pic>
          <p:nvPicPr>
            <p:cNvPr id="19" name="Grafik 18"/>
            <p:cNvPicPr>
              <a:picLocks noChangeAspect="1"/>
            </p:cNvPicPr>
            <p:nvPr/>
          </p:nvPicPr>
          <p:blipFill>
            <a:blip r:embed="rId8"/>
            <a:stretch>
              <a:fillRect/>
            </a:stretch>
          </p:blipFill>
          <p:spPr>
            <a:xfrm>
              <a:off x="6963980" y="5298454"/>
              <a:ext cx="502656" cy="489600"/>
            </a:xfrm>
            <a:prstGeom prst="rect">
              <a:avLst/>
            </a:prstGeom>
          </p:spPr>
        </p:pic>
        <p:sp>
          <p:nvSpPr>
            <p:cNvPr id="21" name="Textfeld 20"/>
            <p:cNvSpPr txBox="1"/>
            <p:nvPr/>
          </p:nvSpPr>
          <p:spPr>
            <a:xfrm>
              <a:off x="6487263" y="5766257"/>
              <a:ext cx="1455545" cy="400110"/>
            </a:xfrm>
            <a:prstGeom prst="rect">
              <a:avLst/>
            </a:prstGeom>
            <a:noFill/>
          </p:spPr>
          <p:txBody>
            <a:bodyPr wrap="square" rtlCol="0">
              <a:spAutoFit/>
            </a:bodyPr>
            <a:lstStyle/>
            <a:p>
              <a:pPr algn="ctr"/>
              <a:r>
                <a:rPr lang="de-DE" sz="1000" dirty="0" smtClean="0">
                  <a:latin typeface="Arial Narrow" panose="020B0606020202030204" pitchFamily="34" charset="0"/>
                </a:rPr>
                <a:t>Potenziale</a:t>
              </a:r>
            </a:p>
            <a:p>
              <a:pPr algn="ctr"/>
              <a:r>
                <a:rPr lang="de-DE" sz="1000" dirty="0" smtClean="0">
                  <a:latin typeface="Arial Narrow" panose="020B0606020202030204" pitchFamily="34" charset="0"/>
                </a:rPr>
                <a:t>+</a:t>
              </a:r>
              <a:r>
                <a:rPr lang="de-DE" sz="1000" dirty="0" smtClean="0">
                  <a:solidFill>
                    <a:srgbClr val="FF3399"/>
                  </a:solidFill>
                  <a:latin typeface="Arial Narrow" panose="020B0606020202030204" pitchFamily="34" charset="0"/>
                </a:rPr>
                <a:t>XX</a:t>
              </a:r>
              <a:r>
                <a:rPr lang="de-DE" sz="1000" dirty="0" smtClean="0">
                  <a:latin typeface="Arial Narrow" panose="020B0606020202030204" pitchFamily="34" charset="0"/>
                </a:rPr>
                <a:t>%</a:t>
              </a:r>
              <a:endParaRPr lang="de-DE" sz="1000" dirty="0">
                <a:latin typeface="Arial Narrow" panose="020B0606020202030204" pitchFamily="34" charset="0"/>
              </a:endParaRPr>
            </a:p>
          </p:txBody>
        </p:sp>
      </p:grpSp>
      <p:pic>
        <p:nvPicPr>
          <p:cNvPr id="20" name="Picture 18" descr="https://www.hofmann-innovation.com/fileadmin/upload/standorte/09-07_hig_ind_prototyping_rgb_RZ.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85191" y="1104221"/>
            <a:ext cx="1475844" cy="336457"/>
          </a:xfrm>
          <a:prstGeom prst="rect">
            <a:avLst/>
          </a:prstGeom>
          <a:noFill/>
          <a:extLst>
            <a:ext uri="{909E8E84-426E-40DD-AFC4-6F175D3DCCD1}">
              <a14:hiddenFill xmlns:a14="http://schemas.microsoft.com/office/drawing/2010/main">
                <a:solidFill>
                  <a:srgbClr val="FFFFFF"/>
                </a:solidFill>
              </a14:hiddenFill>
            </a:ext>
          </a:extLst>
        </p:spPr>
      </p:pic>
      <p:pic>
        <p:nvPicPr>
          <p:cNvPr id="28" name="Grafik 2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47799" y="1464519"/>
            <a:ext cx="4490259" cy="2901106"/>
          </a:xfrm>
          <a:prstGeom prst="rect">
            <a:avLst/>
          </a:prstGeom>
        </p:spPr>
      </p:pic>
      <p:grpSp>
        <p:nvGrpSpPr>
          <p:cNvPr id="36" name="Gruppieren 35"/>
          <p:cNvGrpSpPr/>
          <p:nvPr/>
        </p:nvGrpSpPr>
        <p:grpSpPr>
          <a:xfrm>
            <a:off x="7804302" y="5282348"/>
            <a:ext cx="1247734" cy="859370"/>
            <a:chOff x="7436756" y="5291313"/>
            <a:chExt cx="1247734" cy="859370"/>
          </a:xfrm>
        </p:grpSpPr>
        <p:sp>
          <p:nvSpPr>
            <p:cNvPr id="38" name="Textfeld 37"/>
            <p:cNvSpPr txBox="1"/>
            <p:nvPr/>
          </p:nvSpPr>
          <p:spPr>
            <a:xfrm>
              <a:off x="7436756" y="5750573"/>
              <a:ext cx="1247734" cy="400110"/>
            </a:xfrm>
            <a:prstGeom prst="rect">
              <a:avLst/>
            </a:prstGeom>
            <a:noFill/>
          </p:spPr>
          <p:txBody>
            <a:bodyPr wrap="square" rtlCol="0">
              <a:spAutoFit/>
            </a:bodyPr>
            <a:lstStyle/>
            <a:p>
              <a:pPr algn="ctr"/>
              <a:r>
                <a:rPr lang="de-DE" sz="1000" dirty="0" smtClean="0">
                  <a:latin typeface="Arial Narrow" panose="020B0606020202030204" pitchFamily="34" charset="0"/>
                </a:rPr>
                <a:t>Investitionsvolumen</a:t>
              </a:r>
            </a:p>
            <a:p>
              <a:pPr algn="ctr"/>
              <a:r>
                <a:rPr lang="de-DE" sz="1000" dirty="0" smtClean="0">
                  <a:solidFill>
                    <a:srgbClr val="FF3399"/>
                  </a:solidFill>
                  <a:latin typeface="Arial Narrow" panose="020B0606020202030204" pitchFamily="34" charset="0"/>
                </a:rPr>
                <a:t>XX</a:t>
              </a:r>
              <a:r>
                <a:rPr lang="de-DE" sz="1000" dirty="0" smtClean="0">
                  <a:latin typeface="Arial Narrow" panose="020B0606020202030204" pitchFamily="34" charset="0"/>
                </a:rPr>
                <a:t> Mio. Euro</a:t>
              </a:r>
              <a:endParaRPr lang="de-DE" sz="1000" dirty="0">
                <a:latin typeface="Arial Narrow" panose="020B0606020202030204" pitchFamily="34" charset="0"/>
              </a:endParaRPr>
            </a:p>
          </p:txBody>
        </p:sp>
        <p:pic>
          <p:nvPicPr>
            <p:cNvPr id="39" name="Grafik 38"/>
            <p:cNvPicPr>
              <a:picLocks noChangeAspect="1"/>
            </p:cNvPicPr>
            <p:nvPr/>
          </p:nvPicPr>
          <p:blipFill>
            <a:blip r:embed="rId11"/>
            <a:stretch>
              <a:fillRect/>
            </a:stretch>
          </p:blipFill>
          <p:spPr>
            <a:xfrm>
              <a:off x="7817783" y="5291313"/>
              <a:ext cx="482893" cy="489600"/>
            </a:xfrm>
            <a:prstGeom prst="rect">
              <a:avLst/>
            </a:prstGeom>
          </p:spPr>
        </p:pic>
      </p:grpSp>
      <p:sp>
        <p:nvSpPr>
          <p:cNvPr id="2" name="Textfeld 1"/>
          <p:cNvSpPr txBox="1"/>
          <p:nvPr/>
        </p:nvSpPr>
        <p:spPr>
          <a:xfrm>
            <a:off x="5069543" y="1628775"/>
            <a:ext cx="2102224" cy="307777"/>
          </a:xfrm>
          <a:prstGeom prst="rect">
            <a:avLst/>
          </a:prstGeom>
          <a:noFill/>
        </p:spPr>
        <p:txBody>
          <a:bodyPr wrap="square" rtlCol="0">
            <a:spAutoFit/>
          </a:bodyPr>
          <a:lstStyle/>
          <a:p>
            <a:r>
              <a:rPr lang="de-DE" sz="1400" dirty="0" smtClean="0">
                <a:latin typeface="Arial Narrow" panose="020B0606020202030204" pitchFamily="34" charset="0"/>
              </a:rPr>
              <a:t>Modell der 3D-Druck-Fabrik</a:t>
            </a:r>
            <a:endParaRPr lang="de-DE" sz="1400" dirty="0">
              <a:latin typeface="Arial Narrow" panose="020B0606020202030204" pitchFamily="34" charset="0"/>
            </a:endParaRPr>
          </a:p>
        </p:txBody>
      </p:sp>
      <p:sp>
        <p:nvSpPr>
          <p:cNvPr id="22" name="Textfeld 21"/>
          <p:cNvSpPr txBox="1"/>
          <p:nvPr/>
        </p:nvSpPr>
        <p:spPr>
          <a:xfrm>
            <a:off x="4953000" y="6302188"/>
            <a:ext cx="4679950" cy="369332"/>
          </a:xfrm>
          <a:prstGeom prst="rect">
            <a:avLst/>
          </a:prstGeom>
          <a:noFill/>
        </p:spPr>
        <p:txBody>
          <a:bodyPr wrap="square" rtlCol="0">
            <a:spAutoFit/>
          </a:bodyPr>
          <a:lstStyle/>
          <a:p>
            <a:r>
              <a:rPr lang="de-DE" dirty="0" smtClean="0">
                <a:solidFill>
                  <a:srgbClr val="FF3399"/>
                </a:solidFill>
              </a:rPr>
              <a:t>Industrie </a:t>
            </a:r>
            <a:r>
              <a:rPr lang="de-DE" smtClean="0">
                <a:solidFill>
                  <a:srgbClr val="FF3399"/>
                </a:solidFill>
              </a:rPr>
              <a:t>/ Industrie 4.0</a:t>
            </a:r>
            <a:endParaRPr lang="de-DE" dirty="0">
              <a:solidFill>
                <a:srgbClr val="FF3399"/>
              </a:solidFill>
            </a:endParaRPr>
          </a:p>
        </p:txBody>
      </p:sp>
      <p:sp>
        <p:nvSpPr>
          <p:cNvPr id="23" name="Oval 22"/>
          <p:cNvSpPr/>
          <p:nvPr/>
        </p:nvSpPr>
        <p:spPr>
          <a:xfrm>
            <a:off x="7758408" y="5029200"/>
            <a:ext cx="1293628" cy="1272988"/>
          </a:xfrm>
          <a:prstGeom prst="ellipse">
            <a:avLst/>
          </a:prstGeom>
          <a:noFill/>
          <a:ln w="28575">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4" name="Gerade Verbindung mit Pfeil 23"/>
          <p:cNvCxnSpPr/>
          <p:nvPr/>
        </p:nvCxnSpPr>
        <p:spPr>
          <a:xfrm>
            <a:off x="7180402" y="6026913"/>
            <a:ext cx="965477" cy="0"/>
          </a:xfrm>
          <a:prstGeom prst="straightConnector1">
            <a:avLst/>
          </a:prstGeom>
          <a:ln w="28575">
            <a:solidFill>
              <a:srgbClr val="FF3399"/>
            </a:solidFill>
            <a:tailEnd type="triangle"/>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521990" y="5042045"/>
            <a:ext cx="1293628" cy="1272988"/>
          </a:xfrm>
          <a:prstGeom prst="ellipse">
            <a:avLst/>
          </a:prstGeom>
          <a:noFill/>
          <a:ln w="28575">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mit Pfeil 25"/>
          <p:cNvCxnSpPr/>
          <p:nvPr/>
        </p:nvCxnSpPr>
        <p:spPr>
          <a:xfrm>
            <a:off x="4943984" y="6039758"/>
            <a:ext cx="965477" cy="0"/>
          </a:xfrm>
          <a:prstGeom prst="straightConnector1">
            <a:avLst/>
          </a:prstGeom>
          <a:ln w="28575">
            <a:solidFill>
              <a:srgbClr val="FF339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2095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Q3kMLO8JM0mo0uf53ldEaQ"/>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136</Words>
  <Application>Microsoft Macintosh PowerPoint</Application>
  <PresentationFormat>A4-Papier (210x297 mm)</PresentationFormat>
  <Paragraphs>19</Paragraphs>
  <Slides>1</Slides>
  <Notes>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8" baseType="lpstr">
      <vt:lpstr>Arial Black</vt:lpstr>
      <vt:lpstr>Arial Narrow</vt:lpstr>
      <vt:lpstr>Calibri</vt:lpstr>
      <vt:lpstr>Calibri Light</vt:lpstr>
      <vt:lpstr>Arial</vt:lpstr>
      <vt:lpstr>Office</vt:lpstr>
      <vt:lpstr>think-cell Folie</vt:lpstr>
      <vt:lpstr>PowerPoint-Präsentation</vt:lpstr>
    </vt:vector>
  </TitlesOfParts>
  <Company>Microsoft</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Pirkl, Christian</dc:creator>
  <cp:lastModifiedBy>cbuesch</cp:lastModifiedBy>
  <cp:revision>82</cp:revision>
  <cp:lastPrinted>2016-09-06T09:16:47Z</cp:lastPrinted>
  <dcterms:created xsi:type="dcterms:W3CDTF">2016-09-06T07:16:41Z</dcterms:created>
  <dcterms:modified xsi:type="dcterms:W3CDTF">2016-09-29T09:07:48Z</dcterms:modified>
</cp:coreProperties>
</file>